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3" r:id="rId4"/>
    <p:sldId id="268" r:id="rId5"/>
    <p:sldId id="272" r:id="rId6"/>
    <p:sldId id="276" r:id="rId7"/>
  </p:sldIdLst>
  <p:sldSz cx="18288000" cy="10287000"/>
  <p:notesSz cx="6858000" cy="9144000"/>
  <p:embeddedFontLst>
    <p:embeddedFont>
      <p:font typeface="Anantason" pitchFamily="2" charset="-34"/>
      <p:regular r:id="rId8"/>
    </p:embeddedFont>
    <p:embeddedFont>
      <p:font typeface="Anantason Bold" pitchFamily="2" charset="-34"/>
      <p:regular r:id="rId9"/>
      <p:bold r:id="rId10"/>
    </p:embeddedFont>
    <p:embeddedFont>
      <p:font typeface="Tomorrow" pitchFamily="2" charset="0"/>
      <p:regular r:id="rId11"/>
    </p:embeddedFont>
    <p:embeddedFont>
      <p:font typeface="Tomorrow Bold" pitchFamily="2" charset="0"/>
      <p:regular r:id="rId12"/>
      <p:bold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12" autoAdjust="0"/>
  </p:normalViewPr>
  <p:slideViewPr>
    <p:cSldViewPr>
      <p:cViewPr varScale="1">
        <p:scale>
          <a:sx n="76" d="100"/>
          <a:sy n="76" d="100"/>
        </p:scale>
        <p:origin x="4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48650" y="4483700"/>
            <a:ext cx="20973150" cy="10460358"/>
          </a:xfrm>
          <a:custGeom>
            <a:avLst/>
            <a:gdLst/>
            <a:ahLst/>
            <a:cxnLst/>
            <a:rect l="l" t="t" r="r" b="b"/>
            <a:pathLst>
              <a:path w="20973150" h="10460358">
                <a:moveTo>
                  <a:pt x="0" y="0"/>
                </a:moveTo>
                <a:lnTo>
                  <a:pt x="20973150" y="0"/>
                </a:lnTo>
                <a:lnTo>
                  <a:pt x="20973150" y="10460358"/>
                </a:lnTo>
                <a:lnTo>
                  <a:pt x="0" y="10460358"/>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15433846" y="630802"/>
            <a:ext cx="8622376" cy="10287000"/>
          </a:xfrm>
          <a:custGeom>
            <a:avLst/>
            <a:gdLst/>
            <a:ahLst/>
            <a:cxnLst/>
            <a:rect l="l" t="t" r="r" b="b"/>
            <a:pathLst>
              <a:path w="8622376" h="10287000">
                <a:moveTo>
                  <a:pt x="8622377" y="0"/>
                </a:moveTo>
                <a:lnTo>
                  <a:pt x="0" y="0"/>
                </a:lnTo>
                <a:lnTo>
                  <a:pt x="0" y="10287000"/>
                </a:lnTo>
                <a:lnTo>
                  <a:pt x="8622377" y="10287000"/>
                </a:lnTo>
                <a:lnTo>
                  <a:pt x="86223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041367" y="2057400"/>
            <a:ext cx="4798886" cy="8229600"/>
          </a:xfrm>
          <a:custGeom>
            <a:avLst/>
            <a:gdLst/>
            <a:ahLst/>
            <a:cxnLst/>
            <a:rect l="l" t="t" r="r" b="b"/>
            <a:pathLst>
              <a:path w="4798886" h="8229600">
                <a:moveTo>
                  <a:pt x="0" y="0"/>
                </a:moveTo>
                <a:lnTo>
                  <a:pt x="4798886" y="0"/>
                </a:lnTo>
                <a:lnTo>
                  <a:pt x="4798886" y="8229600"/>
                </a:lnTo>
                <a:lnTo>
                  <a:pt x="0" y="8229600"/>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939858" y="1388431"/>
            <a:ext cx="14408283" cy="3479801"/>
          </a:xfrm>
          <a:prstGeom prst="rect">
            <a:avLst/>
          </a:prstGeom>
        </p:spPr>
        <p:txBody>
          <a:bodyPr lIns="0" tIns="0" rIns="0" bIns="0" rtlCol="0" anchor="t">
            <a:spAutoFit/>
          </a:bodyPr>
          <a:lstStyle/>
          <a:p>
            <a:pPr algn="ctr">
              <a:lnSpc>
                <a:spcPts val="13999"/>
              </a:lnSpc>
            </a:pPr>
            <a:r>
              <a:rPr lang="en-US" sz="9999">
                <a:solidFill>
                  <a:srgbClr val="464F41"/>
                </a:solidFill>
                <a:latin typeface="Anantason"/>
                <a:ea typeface="Anantason"/>
                <a:cs typeface="Anantason"/>
                <a:sym typeface="Anantason"/>
              </a:rPr>
              <a:t>Indigenous Societies </a:t>
            </a:r>
          </a:p>
          <a:p>
            <a:pPr algn="ctr">
              <a:lnSpc>
                <a:spcPts val="13999"/>
              </a:lnSpc>
            </a:pPr>
            <a:r>
              <a:rPr lang="en-US" sz="9999">
                <a:solidFill>
                  <a:srgbClr val="464F41"/>
                </a:solidFill>
                <a:latin typeface="Anantason"/>
                <a:ea typeface="Anantason"/>
                <a:cs typeface="Anantason"/>
                <a:sym typeface="Anantason"/>
              </a:rPr>
              <a:t>Pre-Contact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48650" y="4483700"/>
            <a:ext cx="20973150" cy="10460358"/>
          </a:xfrm>
          <a:custGeom>
            <a:avLst/>
            <a:gdLst/>
            <a:ahLst/>
            <a:cxnLst/>
            <a:rect l="l" t="t" r="r" b="b"/>
            <a:pathLst>
              <a:path w="20973150" h="10460358">
                <a:moveTo>
                  <a:pt x="0" y="0"/>
                </a:moveTo>
                <a:lnTo>
                  <a:pt x="20973150" y="0"/>
                </a:lnTo>
                <a:lnTo>
                  <a:pt x="20973150" y="10460358"/>
                </a:lnTo>
                <a:lnTo>
                  <a:pt x="0" y="1046035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633784" y="1259405"/>
            <a:ext cx="14408283" cy="1377949"/>
          </a:xfrm>
          <a:prstGeom prst="rect">
            <a:avLst/>
          </a:prstGeom>
        </p:spPr>
        <p:txBody>
          <a:bodyPr lIns="0" tIns="0" rIns="0" bIns="0" rtlCol="0" anchor="t">
            <a:spAutoFit/>
          </a:bodyPr>
          <a:lstStyle/>
          <a:p>
            <a:pPr algn="ctr">
              <a:lnSpc>
                <a:spcPts val="11200"/>
              </a:lnSpc>
            </a:pPr>
            <a:r>
              <a:rPr lang="en-US" sz="8000" b="1">
                <a:solidFill>
                  <a:srgbClr val="464F41"/>
                </a:solidFill>
                <a:latin typeface="Anantason Bold"/>
                <a:ea typeface="Anantason Bold"/>
                <a:cs typeface="Anantason Bold"/>
                <a:sym typeface="Anantason Bold"/>
              </a:rPr>
              <a:t>Indigenous Societies</a:t>
            </a:r>
          </a:p>
        </p:txBody>
      </p:sp>
      <p:sp>
        <p:nvSpPr>
          <p:cNvPr id="5" name="Freeform 5"/>
          <p:cNvSpPr/>
          <p:nvPr/>
        </p:nvSpPr>
        <p:spPr>
          <a:xfrm rot="-2700000" flipH="1">
            <a:off x="14383990" y="-5224426"/>
            <a:ext cx="8622376" cy="10287000"/>
          </a:xfrm>
          <a:custGeom>
            <a:avLst/>
            <a:gdLst/>
            <a:ahLst/>
            <a:cxnLst/>
            <a:rect l="l" t="t" r="r" b="b"/>
            <a:pathLst>
              <a:path w="8622376" h="10287000">
                <a:moveTo>
                  <a:pt x="8622376" y="0"/>
                </a:moveTo>
                <a:lnTo>
                  <a:pt x="0" y="0"/>
                </a:lnTo>
                <a:lnTo>
                  <a:pt x="0" y="10287000"/>
                </a:lnTo>
                <a:lnTo>
                  <a:pt x="8622376" y="10287000"/>
                </a:lnTo>
                <a:lnTo>
                  <a:pt x="8622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633784" y="3644256"/>
            <a:ext cx="3769469" cy="37694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3533CD">
                    <a:alpha val="100000"/>
                  </a:srgbClr>
                </a:gs>
              </a:gsLst>
              <a:lin ang="0"/>
            </a:gra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953191" y="3644256"/>
            <a:ext cx="3769469" cy="376946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C52FF">
                    <a:alpha val="100000"/>
                  </a:srgbClr>
                </a:gs>
                <a:gs pos="100000">
                  <a:srgbClr val="00BF63">
                    <a:alpha val="100000"/>
                  </a:srgbClr>
                </a:gs>
              </a:gsLst>
              <a:lin ang="0"/>
            </a:gra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275235" y="3644256"/>
            <a:ext cx="3769469" cy="376946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818939" y="5231175"/>
            <a:ext cx="3400702" cy="672466"/>
          </a:xfrm>
          <a:prstGeom prst="rect">
            <a:avLst/>
          </a:prstGeom>
        </p:spPr>
        <p:txBody>
          <a:bodyPr lIns="0" tIns="0" rIns="0" bIns="0" rtlCol="0" anchor="t">
            <a:spAutoFit/>
          </a:bodyPr>
          <a:lstStyle/>
          <a:p>
            <a:pPr algn="ctr">
              <a:lnSpc>
                <a:spcPts val="5459"/>
              </a:lnSpc>
            </a:pPr>
            <a:r>
              <a:rPr lang="en-US" sz="3899">
                <a:solidFill>
                  <a:srgbClr val="FFFFFF"/>
                </a:solidFill>
                <a:latin typeface="Tomorrow"/>
                <a:ea typeface="Tomorrow"/>
                <a:cs typeface="Tomorrow"/>
                <a:sym typeface="Tomorrow"/>
              </a:rPr>
              <a:t>Mi’kmaq</a:t>
            </a:r>
          </a:p>
        </p:txBody>
      </p:sp>
      <p:sp>
        <p:nvSpPr>
          <p:cNvPr id="16" name="TextBox 16"/>
          <p:cNvSpPr txBox="1"/>
          <p:nvPr/>
        </p:nvSpPr>
        <p:spPr>
          <a:xfrm>
            <a:off x="6953191" y="5179422"/>
            <a:ext cx="3805883" cy="622936"/>
          </a:xfrm>
          <a:prstGeom prst="rect">
            <a:avLst/>
          </a:prstGeom>
        </p:spPr>
        <p:txBody>
          <a:bodyPr lIns="0" tIns="0" rIns="0" bIns="0" rtlCol="0" anchor="t">
            <a:spAutoFit/>
          </a:bodyPr>
          <a:lstStyle/>
          <a:p>
            <a:pPr algn="ctr">
              <a:lnSpc>
                <a:spcPts val="5039"/>
              </a:lnSpc>
            </a:pPr>
            <a:r>
              <a:rPr lang="en-US" sz="3599">
                <a:solidFill>
                  <a:srgbClr val="FFFFFF"/>
                </a:solidFill>
                <a:latin typeface="Tomorrow"/>
                <a:ea typeface="Tomorrow"/>
                <a:cs typeface="Tomorrow"/>
                <a:sym typeface="Tomorrow"/>
              </a:rPr>
              <a:t>Haudenosaunee</a:t>
            </a:r>
          </a:p>
        </p:txBody>
      </p:sp>
      <p:sp>
        <p:nvSpPr>
          <p:cNvPr id="17" name="TextBox 17"/>
          <p:cNvSpPr txBox="1"/>
          <p:nvPr/>
        </p:nvSpPr>
        <p:spPr>
          <a:xfrm>
            <a:off x="12459618" y="5231175"/>
            <a:ext cx="3400702" cy="688976"/>
          </a:xfrm>
          <a:prstGeom prst="rect">
            <a:avLst/>
          </a:prstGeom>
        </p:spPr>
        <p:txBody>
          <a:bodyPr lIns="0" tIns="0" rIns="0" bIns="0" rtlCol="0" anchor="t">
            <a:spAutoFit/>
          </a:bodyPr>
          <a:lstStyle/>
          <a:p>
            <a:pPr algn="ctr">
              <a:lnSpc>
                <a:spcPts val="5599"/>
              </a:lnSpc>
            </a:pPr>
            <a:r>
              <a:rPr lang="en-US" sz="3999">
                <a:solidFill>
                  <a:srgbClr val="FFFFFF"/>
                </a:solidFill>
                <a:latin typeface="Tomorrow"/>
                <a:ea typeface="Tomorrow"/>
                <a:cs typeface="Tomorrow"/>
                <a:sym typeface="Tomorrow"/>
              </a:rPr>
              <a:t>Anishinabe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48650" y="4483700"/>
            <a:ext cx="20973150" cy="10460358"/>
          </a:xfrm>
          <a:custGeom>
            <a:avLst/>
            <a:gdLst/>
            <a:ahLst/>
            <a:cxnLst/>
            <a:rect l="l" t="t" r="r" b="b"/>
            <a:pathLst>
              <a:path w="20973150" h="10460358">
                <a:moveTo>
                  <a:pt x="0" y="0"/>
                </a:moveTo>
                <a:lnTo>
                  <a:pt x="20973150" y="0"/>
                </a:lnTo>
                <a:lnTo>
                  <a:pt x="20973150" y="10460358"/>
                </a:lnTo>
                <a:lnTo>
                  <a:pt x="0" y="1046035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6302" y="1636712"/>
            <a:ext cx="17932886" cy="8251869"/>
            <a:chOff x="0" y="0"/>
            <a:chExt cx="4723065" cy="2173332"/>
          </a:xfrm>
        </p:grpSpPr>
        <p:sp>
          <p:nvSpPr>
            <p:cNvPr id="5" name="Freeform 5"/>
            <p:cNvSpPr/>
            <p:nvPr/>
          </p:nvSpPr>
          <p:spPr>
            <a:xfrm>
              <a:off x="0" y="0"/>
              <a:ext cx="4723064" cy="2173332"/>
            </a:xfrm>
            <a:custGeom>
              <a:avLst/>
              <a:gdLst/>
              <a:ahLst/>
              <a:cxnLst/>
              <a:rect l="l" t="t" r="r" b="b"/>
              <a:pathLst>
                <a:path w="4723064" h="2173332">
                  <a:moveTo>
                    <a:pt x="22018" y="0"/>
                  </a:moveTo>
                  <a:lnTo>
                    <a:pt x="4701047" y="0"/>
                  </a:lnTo>
                  <a:cubicBezTo>
                    <a:pt x="4706886" y="0"/>
                    <a:pt x="4712486" y="2320"/>
                    <a:pt x="4716616" y="6449"/>
                  </a:cubicBezTo>
                  <a:cubicBezTo>
                    <a:pt x="4720745" y="10578"/>
                    <a:pt x="4723064" y="16178"/>
                    <a:pt x="4723064" y="22018"/>
                  </a:cubicBezTo>
                  <a:lnTo>
                    <a:pt x="4723064" y="2151314"/>
                  </a:lnTo>
                  <a:cubicBezTo>
                    <a:pt x="4723064" y="2157154"/>
                    <a:pt x="4720745" y="2162754"/>
                    <a:pt x="4716616" y="2166883"/>
                  </a:cubicBezTo>
                  <a:cubicBezTo>
                    <a:pt x="4712486" y="2171012"/>
                    <a:pt x="4706886" y="2173332"/>
                    <a:pt x="4701047" y="2173332"/>
                  </a:cubicBezTo>
                  <a:lnTo>
                    <a:pt x="22018" y="2173332"/>
                  </a:lnTo>
                  <a:cubicBezTo>
                    <a:pt x="16178" y="2173332"/>
                    <a:pt x="10578" y="2171012"/>
                    <a:pt x="6449" y="2166883"/>
                  </a:cubicBezTo>
                  <a:cubicBezTo>
                    <a:pt x="2320" y="2162754"/>
                    <a:pt x="0" y="2157154"/>
                    <a:pt x="0" y="2151314"/>
                  </a:cubicBezTo>
                  <a:lnTo>
                    <a:pt x="0" y="22018"/>
                  </a:lnTo>
                  <a:cubicBezTo>
                    <a:pt x="0" y="16178"/>
                    <a:pt x="2320" y="10578"/>
                    <a:pt x="6449" y="6449"/>
                  </a:cubicBezTo>
                  <a:cubicBezTo>
                    <a:pt x="10578" y="2320"/>
                    <a:pt x="16178" y="0"/>
                    <a:pt x="22018" y="0"/>
                  </a:cubicBezTo>
                  <a:close/>
                </a:path>
              </a:pathLst>
            </a:custGeom>
            <a:gradFill rotWithShape="1">
              <a:gsLst>
                <a:gs pos="0">
                  <a:srgbClr val="000000">
                    <a:alpha val="100000"/>
                  </a:srgbClr>
                </a:gs>
                <a:gs pos="100000">
                  <a:srgbClr val="3533CD">
                    <a:alpha val="100000"/>
                  </a:srgbClr>
                </a:gs>
              </a:gsLst>
              <a:lin ang="0"/>
            </a:gradFill>
          </p:spPr>
          <p:txBody>
            <a:bodyPr/>
            <a:lstStyle/>
            <a:p>
              <a:endParaRPr lang="en-US"/>
            </a:p>
          </p:txBody>
        </p:sp>
        <p:sp>
          <p:nvSpPr>
            <p:cNvPr id="6" name="TextBox 6"/>
            <p:cNvSpPr txBox="1"/>
            <p:nvPr/>
          </p:nvSpPr>
          <p:spPr>
            <a:xfrm>
              <a:off x="0" y="-38100"/>
              <a:ext cx="4723065" cy="22114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633784" y="258763"/>
            <a:ext cx="14408283" cy="1377949"/>
          </a:xfrm>
          <a:prstGeom prst="rect">
            <a:avLst/>
          </a:prstGeom>
        </p:spPr>
        <p:txBody>
          <a:bodyPr lIns="0" tIns="0" rIns="0" bIns="0" rtlCol="0" anchor="t">
            <a:spAutoFit/>
          </a:bodyPr>
          <a:lstStyle/>
          <a:p>
            <a:pPr algn="ctr">
              <a:lnSpc>
                <a:spcPts val="11200"/>
              </a:lnSpc>
            </a:pPr>
            <a:r>
              <a:rPr lang="en-US" sz="8000" b="1">
                <a:solidFill>
                  <a:srgbClr val="464F41"/>
                </a:solidFill>
                <a:latin typeface="Anantason Bold"/>
                <a:ea typeface="Anantason Bold"/>
                <a:cs typeface="Anantason Bold"/>
                <a:sym typeface="Anantason Bold"/>
              </a:rPr>
              <a:t>Mi’kmaq</a:t>
            </a:r>
          </a:p>
        </p:txBody>
      </p:sp>
      <p:sp>
        <p:nvSpPr>
          <p:cNvPr id="8" name="Freeform 8"/>
          <p:cNvSpPr/>
          <p:nvPr/>
        </p:nvSpPr>
        <p:spPr>
          <a:xfrm rot="-2700000" flipH="1">
            <a:off x="15571294" y="-4114800"/>
            <a:ext cx="8622376" cy="10287000"/>
          </a:xfrm>
          <a:custGeom>
            <a:avLst/>
            <a:gdLst/>
            <a:ahLst/>
            <a:cxnLst/>
            <a:rect l="l" t="t" r="r" b="b"/>
            <a:pathLst>
              <a:path w="8622376" h="10287000">
                <a:moveTo>
                  <a:pt x="8622376" y="0"/>
                </a:moveTo>
                <a:lnTo>
                  <a:pt x="0" y="0"/>
                </a:lnTo>
                <a:lnTo>
                  <a:pt x="0" y="10287000"/>
                </a:lnTo>
                <a:lnTo>
                  <a:pt x="8622376" y="10287000"/>
                </a:lnTo>
                <a:lnTo>
                  <a:pt x="8622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07586" y="1858757"/>
            <a:ext cx="5204695" cy="8925521"/>
          </a:xfrm>
          <a:custGeom>
            <a:avLst/>
            <a:gdLst/>
            <a:ahLst/>
            <a:cxnLst/>
            <a:rect l="l" t="t" r="r" b="b"/>
            <a:pathLst>
              <a:path w="5204695" h="8925521">
                <a:moveTo>
                  <a:pt x="0" y="0"/>
                </a:moveTo>
                <a:lnTo>
                  <a:pt x="5204694" y="0"/>
                </a:lnTo>
                <a:lnTo>
                  <a:pt x="5204694" y="8925522"/>
                </a:lnTo>
                <a:lnTo>
                  <a:pt x="0" y="892552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2804076" y="1779017"/>
            <a:ext cx="15104727" cy="8405410"/>
          </a:xfrm>
          <a:prstGeom prst="rect">
            <a:avLst/>
          </a:prstGeom>
        </p:spPr>
        <p:txBody>
          <a:bodyPr lIns="0" tIns="0" rIns="0" bIns="0" rtlCol="0" anchor="t">
            <a:spAutoFit/>
          </a:bodyPr>
          <a:lstStyle/>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Their territory was most of the </a:t>
            </a:r>
            <a:r>
              <a:rPr lang="en-US" sz="2828" b="1" dirty="0">
                <a:solidFill>
                  <a:srgbClr val="FFFFFF"/>
                </a:solidFill>
                <a:latin typeface="Tomorrow Bold"/>
                <a:ea typeface="Tomorrow Bold"/>
                <a:cs typeface="Tomorrow Bold"/>
                <a:sym typeface="Tomorrow Bold"/>
              </a:rPr>
              <a:t>East Coast:</a:t>
            </a:r>
            <a:r>
              <a:rPr lang="en-US" sz="2828" dirty="0">
                <a:solidFill>
                  <a:srgbClr val="FFFFFF"/>
                </a:solidFill>
                <a:latin typeface="Tomorrow"/>
                <a:ea typeface="Tomorrow"/>
                <a:cs typeface="Tomorrow"/>
                <a:sym typeface="Tomorrow"/>
              </a:rPr>
              <a:t> Nova Scotia, New Brunswick, and PEI.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Hunters, gatherers, and </a:t>
            </a:r>
            <a:r>
              <a:rPr lang="en-US" sz="2828" b="1" dirty="0">
                <a:solidFill>
                  <a:srgbClr val="FFFFFF"/>
                </a:solidFill>
                <a:latin typeface="Tomorrow Bold"/>
                <a:ea typeface="Tomorrow Bold"/>
                <a:cs typeface="Tomorrow Bold"/>
                <a:sym typeface="Tomorrow Bold"/>
              </a:rPr>
              <a:t>fishers</a:t>
            </a:r>
            <a:r>
              <a:rPr lang="en-US" sz="2828" dirty="0">
                <a:solidFill>
                  <a:srgbClr val="FFFFFF"/>
                </a:solidFill>
                <a:latin typeface="Tomorrow"/>
                <a:ea typeface="Tomorrow"/>
                <a:cs typeface="Tomorrow"/>
                <a:sym typeface="Tomorrow"/>
              </a:rPr>
              <a:t>.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They sheltered in wigwams, similar to tipis but made of wood and bark so that they could access shorelines in warmer summers and find shelter in the forest during the harsh winters.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They believed </a:t>
            </a:r>
            <a:r>
              <a:rPr lang="en-US" sz="2828" dirty="0" err="1">
                <a:solidFill>
                  <a:srgbClr val="FFFFFF"/>
                </a:solidFill>
                <a:latin typeface="Tomorrow"/>
                <a:ea typeface="Tomorrow"/>
                <a:cs typeface="Tomorrow"/>
                <a:sym typeface="Tomorrow"/>
              </a:rPr>
              <a:t>Kisúlk</a:t>
            </a:r>
            <a:r>
              <a:rPr lang="en-US" sz="2828" dirty="0">
                <a:solidFill>
                  <a:srgbClr val="FFFFFF"/>
                </a:solidFill>
                <a:latin typeface="Tomorrow"/>
                <a:ea typeface="Tomorrow"/>
                <a:cs typeface="Tomorrow"/>
                <a:sym typeface="Tomorrow"/>
              </a:rPr>
              <a:t>, the Creator, made humans equal to the all things in nature -which they called Mother Earth- so there was unity and respect for all.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Organized into clans for respect of fishing territories and sharing of resources. The leaders of these clans were called </a:t>
            </a:r>
            <a:r>
              <a:rPr lang="en-US" sz="2828" dirty="0" err="1">
                <a:solidFill>
                  <a:srgbClr val="FFFFFF"/>
                </a:solidFill>
                <a:latin typeface="Tomorrow"/>
                <a:ea typeface="Tomorrow"/>
                <a:cs typeface="Tomorrow"/>
                <a:sym typeface="Tomorrow"/>
              </a:rPr>
              <a:t>sagamaw</a:t>
            </a:r>
            <a:r>
              <a:rPr lang="en-US" sz="2828" dirty="0">
                <a:solidFill>
                  <a:srgbClr val="FFFFFF"/>
                </a:solidFill>
                <a:latin typeface="Tomorrow"/>
                <a:ea typeface="Tomorrow"/>
                <a:cs typeface="Tomorrow"/>
                <a:sym typeface="Tomorrow"/>
              </a:rPr>
              <a:t> and were chosen on merit.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There were 7 districts, each with a leader and a council. The leader’s job was to reach agreements among the people: decision making by consensus.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 role of women was to ensure access to all resources necessary to live a good life, raised children, and cared for the homestead but also hunted small game.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Women took the primary role as Elders for consultation on any and all questions such as whether or not to go to war.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They were the first contact for explorers John Cabot. </a:t>
            </a:r>
          </a:p>
          <a:p>
            <a:pPr marL="610639" lvl="1" indent="-305319" algn="l">
              <a:lnSpc>
                <a:spcPts val="3959"/>
              </a:lnSpc>
              <a:buFont typeface="Arial"/>
              <a:buChar char="•"/>
            </a:pPr>
            <a:endParaRPr lang="en-US" sz="2828" dirty="0">
              <a:solidFill>
                <a:srgbClr val="FFFFFF"/>
              </a:solidFill>
              <a:latin typeface="Tomorrow"/>
              <a:ea typeface="Tomorrow"/>
              <a:cs typeface="Tomorrow"/>
              <a:sym typeface="Tomorrow"/>
            </a:endParaRPr>
          </a:p>
        </p:txBody>
      </p:sp>
      <p:sp>
        <p:nvSpPr>
          <p:cNvPr id="11" name="TextBox 11"/>
          <p:cNvSpPr txBox="1"/>
          <p:nvPr/>
        </p:nvSpPr>
        <p:spPr>
          <a:xfrm>
            <a:off x="2804076" y="5252364"/>
            <a:ext cx="15104727" cy="975910"/>
          </a:xfrm>
          <a:prstGeom prst="rect">
            <a:avLst/>
          </a:prstGeom>
        </p:spPr>
        <p:txBody>
          <a:bodyPr lIns="0" tIns="0" rIns="0" bIns="0" rtlCol="0" anchor="t">
            <a:spAutoFit/>
          </a:bodyPr>
          <a:lstStyle/>
          <a:p>
            <a:pPr marL="610639" lvl="1" indent="-305319" algn="l">
              <a:lnSpc>
                <a:spcPts val="3959"/>
              </a:lnSpc>
              <a:buFont typeface="Arial"/>
              <a:buChar char="•"/>
            </a:pPr>
            <a:r>
              <a:rPr lang="en-US" sz="2828">
                <a:solidFill>
                  <a:srgbClr val="FFFFFF"/>
                </a:solidFill>
                <a:latin typeface="Tomorrow"/>
                <a:ea typeface="Tomorrow"/>
                <a:cs typeface="Tomorrow"/>
                <a:sym typeface="Tomorrow"/>
              </a:rPr>
              <a:t> </a:t>
            </a:r>
          </a:p>
          <a:p>
            <a:pPr algn="l">
              <a:lnSpc>
                <a:spcPts val="3959"/>
              </a:lnSpc>
            </a:pPr>
            <a:endParaRPr lang="en-US" sz="2828">
              <a:solidFill>
                <a:srgbClr val="FFFFFF"/>
              </a:solidFill>
              <a:latin typeface="Tomorrow"/>
              <a:ea typeface="Tomorrow"/>
              <a:cs typeface="Tomorrow"/>
              <a:sym typeface="Tomo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48650" y="4483700"/>
            <a:ext cx="20973150" cy="10460358"/>
          </a:xfrm>
          <a:custGeom>
            <a:avLst/>
            <a:gdLst/>
            <a:ahLst/>
            <a:cxnLst/>
            <a:rect l="l" t="t" r="r" b="b"/>
            <a:pathLst>
              <a:path w="20973150" h="10460358">
                <a:moveTo>
                  <a:pt x="0" y="0"/>
                </a:moveTo>
                <a:lnTo>
                  <a:pt x="20973150" y="0"/>
                </a:lnTo>
                <a:lnTo>
                  <a:pt x="20973150" y="10460358"/>
                </a:lnTo>
                <a:lnTo>
                  <a:pt x="0" y="1046035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6302" y="2421991"/>
            <a:ext cx="17932886" cy="7466590"/>
            <a:chOff x="0" y="0"/>
            <a:chExt cx="4723065" cy="1966509"/>
          </a:xfrm>
        </p:grpSpPr>
        <p:sp>
          <p:nvSpPr>
            <p:cNvPr id="5" name="Freeform 5"/>
            <p:cNvSpPr/>
            <p:nvPr/>
          </p:nvSpPr>
          <p:spPr>
            <a:xfrm>
              <a:off x="0" y="0"/>
              <a:ext cx="4723064" cy="1966509"/>
            </a:xfrm>
            <a:custGeom>
              <a:avLst/>
              <a:gdLst/>
              <a:ahLst/>
              <a:cxnLst/>
              <a:rect l="l" t="t" r="r" b="b"/>
              <a:pathLst>
                <a:path w="4723064" h="1966509">
                  <a:moveTo>
                    <a:pt x="22018" y="0"/>
                  </a:moveTo>
                  <a:lnTo>
                    <a:pt x="4701047" y="0"/>
                  </a:lnTo>
                  <a:cubicBezTo>
                    <a:pt x="4706886" y="0"/>
                    <a:pt x="4712486" y="2320"/>
                    <a:pt x="4716616" y="6449"/>
                  </a:cubicBezTo>
                  <a:cubicBezTo>
                    <a:pt x="4720745" y="10578"/>
                    <a:pt x="4723064" y="16178"/>
                    <a:pt x="4723064" y="22018"/>
                  </a:cubicBezTo>
                  <a:lnTo>
                    <a:pt x="4723064" y="1944492"/>
                  </a:lnTo>
                  <a:cubicBezTo>
                    <a:pt x="4723064" y="1950331"/>
                    <a:pt x="4720745" y="1955932"/>
                    <a:pt x="4716616" y="1960061"/>
                  </a:cubicBezTo>
                  <a:cubicBezTo>
                    <a:pt x="4712486" y="1964190"/>
                    <a:pt x="4706886" y="1966509"/>
                    <a:pt x="4701047" y="1966509"/>
                  </a:cubicBezTo>
                  <a:lnTo>
                    <a:pt x="22018" y="1966509"/>
                  </a:lnTo>
                  <a:cubicBezTo>
                    <a:pt x="16178" y="1966509"/>
                    <a:pt x="10578" y="1964190"/>
                    <a:pt x="6449" y="1960061"/>
                  </a:cubicBezTo>
                  <a:cubicBezTo>
                    <a:pt x="2320" y="1955932"/>
                    <a:pt x="0" y="1950331"/>
                    <a:pt x="0" y="1944492"/>
                  </a:cubicBezTo>
                  <a:lnTo>
                    <a:pt x="0" y="22018"/>
                  </a:lnTo>
                  <a:cubicBezTo>
                    <a:pt x="0" y="16178"/>
                    <a:pt x="2320" y="10578"/>
                    <a:pt x="6449" y="6449"/>
                  </a:cubicBezTo>
                  <a:cubicBezTo>
                    <a:pt x="10578" y="2320"/>
                    <a:pt x="16178" y="0"/>
                    <a:pt x="22018" y="0"/>
                  </a:cubicBezTo>
                  <a:close/>
                </a:path>
              </a:pathLst>
            </a:custGeom>
            <a:gradFill rotWithShape="1">
              <a:gsLst>
                <a:gs pos="0">
                  <a:srgbClr val="8C52FF">
                    <a:alpha val="100000"/>
                  </a:srgbClr>
                </a:gs>
                <a:gs pos="100000">
                  <a:srgbClr val="00BF63">
                    <a:alpha val="100000"/>
                  </a:srgbClr>
                </a:gs>
              </a:gsLst>
              <a:lin ang="0"/>
            </a:gradFill>
          </p:spPr>
          <p:txBody>
            <a:bodyPr/>
            <a:lstStyle/>
            <a:p>
              <a:endParaRPr lang="en-US"/>
            </a:p>
          </p:txBody>
        </p:sp>
        <p:sp>
          <p:nvSpPr>
            <p:cNvPr id="6" name="TextBox 6"/>
            <p:cNvSpPr txBox="1"/>
            <p:nvPr/>
          </p:nvSpPr>
          <p:spPr>
            <a:xfrm>
              <a:off x="0" y="-38100"/>
              <a:ext cx="4723065" cy="2004609"/>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633784" y="866775"/>
            <a:ext cx="14408283" cy="1377949"/>
          </a:xfrm>
          <a:prstGeom prst="rect">
            <a:avLst/>
          </a:prstGeom>
        </p:spPr>
        <p:txBody>
          <a:bodyPr lIns="0" tIns="0" rIns="0" bIns="0" rtlCol="0" anchor="t">
            <a:spAutoFit/>
          </a:bodyPr>
          <a:lstStyle/>
          <a:p>
            <a:pPr algn="ctr">
              <a:lnSpc>
                <a:spcPts val="11200"/>
              </a:lnSpc>
            </a:pPr>
            <a:r>
              <a:rPr lang="en-US" sz="8000" b="1">
                <a:solidFill>
                  <a:srgbClr val="464F41"/>
                </a:solidFill>
                <a:latin typeface="Anantason Bold"/>
                <a:ea typeface="Anantason Bold"/>
                <a:cs typeface="Anantason Bold"/>
                <a:sym typeface="Anantason Bold"/>
              </a:rPr>
              <a:t>Haudenosaunee</a:t>
            </a:r>
          </a:p>
        </p:txBody>
      </p:sp>
      <p:sp>
        <p:nvSpPr>
          <p:cNvPr id="8" name="Freeform 8"/>
          <p:cNvSpPr/>
          <p:nvPr/>
        </p:nvSpPr>
        <p:spPr>
          <a:xfrm rot="-2700000" flipH="1">
            <a:off x="15571294" y="-4114800"/>
            <a:ext cx="8622376" cy="10287000"/>
          </a:xfrm>
          <a:custGeom>
            <a:avLst/>
            <a:gdLst/>
            <a:ahLst/>
            <a:cxnLst/>
            <a:rect l="l" t="t" r="r" b="b"/>
            <a:pathLst>
              <a:path w="8622376" h="10287000">
                <a:moveTo>
                  <a:pt x="8622376" y="0"/>
                </a:moveTo>
                <a:lnTo>
                  <a:pt x="0" y="0"/>
                </a:lnTo>
                <a:lnTo>
                  <a:pt x="0" y="10287000"/>
                </a:lnTo>
                <a:lnTo>
                  <a:pt x="8622376" y="10287000"/>
                </a:lnTo>
                <a:lnTo>
                  <a:pt x="8622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07586" y="1858757"/>
            <a:ext cx="5204695" cy="8925521"/>
          </a:xfrm>
          <a:custGeom>
            <a:avLst/>
            <a:gdLst/>
            <a:ahLst/>
            <a:cxnLst/>
            <a:rect l="l" t="t" r="r" b="b"/>
            <a:pathLst>
              <a:path w="5204695" h="8925521">
                <a:moveTo>
                  <a:pt x="0" y="0"/>
                </a:moveTo>
                <a:lnTo>
                  <a:pt x="5204694" y="0"/>
                </a:lnTo>
                <a:lnTo>
                  <a:pt x="5204694" y="8925522"/>
                </a:lnTo>
                <a:lnTo>
                  <a:pt x="0" y="892552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2781566" y="2528029"/>
            <a:ext cx="15104727" cy="1471210"/>
          </a:xfrm>
          <a:prstGeom prst="rect">
            <a:avLst/>
          </a:prstGeom>
        </p:spPr>
        <p:txBody>
          <a:bodyPr lIns="0" tIns="0" rIns="0" bIns="0" rtlCol="0" anchor="t">
            <a:spAutoFit/>
          </a:bodyPr>
          <a:lstStyle/>
          <a:p>
            <a:pPr marL="610639" lvl="1" indent="-305319" algn="l">
              <a:lnSpc>
                <a:spcPts val="3959"/>
              </a:lnSpc>
              <a:buFont typeface="Arial"/>
              <a:buChar char="•"/>
            </a:pPr>
            <a:r>
              <a:rPr lang="en-US" sz="2828">
                <a:solidFill>
                  <a:srgbClr val="FFFFFF"/>
                </a:solidFill>
                <a:latin typeface="Tomorrow"/>
                <a:ea typeface="Tomorrow"/>
                <a:cs typeface="Tomorrow"/>
                <a:sym typeface="Tomorrow"/>
              </a:rPr>
              <a:t>Their territory was the woodlands of North and South of the </a:t>
            </a:r>
            <a:r>
              <a:rPr lang="en-US" sz="2828" b="1">
                <a:solidFill>
                  <a:srgbClr val="FFFFFF"/>
                </a:solidFill>
                <a:latin typeface="Tomorrow Bold"/>
                <a:ea typeface="Tomorrow Bold"/>
                <a:cs typeface="Tomorrow Bold"/>
                <a:sym typeface="Tomorrow Bold"/>
              </a:rPr>
              <a:t>St. Lawrence River.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The fertile soil and mild climate made it ideal for them to become </a:t>
            </a:r>
            <a:r>
              <a:rPr lang="en-US" sz="2828" b="1">
                <a:solidFill>
                  <a:srgbClr val="FFFFFF"/>
                </a:solidFill>
                <a:latin typeface="Tomorrow Bold"/>
                <a:ea typeface="Tomorrow Bold"/>
                <a:cs typeface="Tomorrow Bold"/>
                <a:sym typeface="Tomorrow Bold"/>
              </a:rPr>
              <a:t>farmers</a:t>
            </a:r>
            <a:r>
              <a:rPr lang="en-US" sz="2828">
                <a:solidFill>
                  <a:srgbClr val="FFFFFF"/>
                </a:solidFill>
                <a:latin typeface="Tomorrow"/>
                <a:ea typeface="Tomorrow"/>
                <a:cs typeface="Tomorrow"/>
                <a:sym typeface="Tomorrow"/>
              </a:rPr>
              <a:t>. </a:t>
            </a:r>
          </a:p>
          <a:p>
            <a:pPr algn="l">
              <a:lnSpc>
                <a:spcPts val="3959"/>
              </a:lnSpc>
            </a:pPr>
            <a:endParaRPr lang="en-US" sz="2828">
              <a:solidFill>
                <a:srgbClr val="FFFFFF"/>
              </a:solidFill>
              <a:latin typeface="Tomorrow"/>
              <a:ea typeface="Tomorrow"/>
              <a:cs typeface="Tomorrow"/>
              <a:sym typeface="Tomorrow"/>
            </a:endParaRPr>
          </a:p>
        </p:txBody>
      </p:sp>
      <p:sp>
        <p:nvSpPr>
          <p:cNvPr id="11" name="TextBox 11"/>
          <p:cNvSpPr txBox="1"/>
          <p:nvPr/>
        </p:nvSpPr>
        <p:spPr>
          <a:xfrm>
            <a:off x="2781566" y="2528029"/>
            <a:ext cx="15104727" cy="7638694"/>
          </a:xfrm>
          <a:prstGeom prst="rect">
            <a:avLst/>
          </a:prstGeom>
        </p:spPr>
        <p:txBody>
          <a:bodyPr lIns="0" tIns="0" rIns="0" bIns="0" rtlCol="0" anchor="t">
            <a:spAutoFit/>
          </a:bodyPr>
          <a:lstStyle/>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Their territory was the woodlands of North and South of the </a:t>
            </a:r>
            <a:r>
              <a:rPr lang="en-US" sz="2828" b="1" dirty="0">
                <a:solidFill>
                  <a:srgbClr val="FFFFFF"/>
                </a:solidFill>
                <a:latin typeface="Tomorrow Bold"/>
                <a:ea typeface="Tomorrow Bold"/>
                <a:cs typeface="Tomorrow Bold"/>
                <a:sym typeface="Tomorrow Bold"/>
              </a:rPr>
              <a:t>St. Lawrence River.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 fertile soil and mild climate made it ideal for them to become </a:t>
            </a:r>
            <a:r>
              <a:rPr lang="en-US" sz="2828" b="1" dirty="0">
                <a:solidFill>
                  <a:srgbClr val="FFFFFF"/>
                </a:solidFill>
                <a:latin typeface="Tomorrow Bold"/>
                <a:ea typeface="Tomorrow Bold"/>
                <a:cs typeface="Tomorrow Bold"/>
                <a:sym typeface="Tomorrow Bold"/>
              </a:rPr>
              <a:t>farmers</a:t>
            </a:r>
            <a:r>
              <a:rPr lang="en-US" sz="2828" dirty="0">
                <a:solidFill>
                  <a:srgbClr val="FFFFFF"/>
                </a:solidFill>
                <a:latin typeface="Tomorrow"/>
                <a:ea typeface="Tomorrow"/>
                <a:cs typeface="Tomorrow"/>
                <a:sym typeface="Tomorrow"/>
              </a:rPr>
              <a:t>.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Also known as (aka): </a:t>
            </a:r>
            <a:r>
              <a:rPr lang="en-US" sz="2828" b="1" dirty="0">
                <a:solidFill>
                  <a:srgbClr val="FFFFFF"/>
                </a:solidFill>
                <a:latin typeface="Tomorrow"/>
                <a:ea typeface="Tomorrow"/>
                <a:cs typeface="Tomorrow"/>
                <a:sym typeface="Tomorrow"/>
              </a:rPr>
              <a:t>Iroquois Confederacy</a:t>
            </a:r>
            <a:r>
              <a:rPr lang="en-US" sz="2828" dirty="0">
                <a:solidFill>
                  <a:srgbClr val="FFFFFF"/>
                </a:solidFill>
                <a:latin typeface="Tomorrow"/>
                <a:ea typeface="Tomorrow"/>
                <a:cs typeface="Tomorrow"/>
                <a:sym typeface="Tomorrow"/>
              </a:rPr>
              <a:t>. Comprised of six First Nations.</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Shared language: Algonquin. Dwellings: permanent long houses. That is where Haudenosaunee get their name “people of the long house”.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The Three Sisters referenced corn, beans, and squash which grew harmoniously and corn </a:t>
            </a:r>
            <a:r>
              <a:rPr lang="en-US" sz="2828" dirty="0" err="1">
                <a:solidFill>
                  <a:srgbClr val="FFFFFF"/>
                </a:solidFill>
                <a:latin typeface="Tomorrow"/>
                <a:ea typeface="Tomorrow"/>
                <a:cs typeface="Tomorrow"/>
                <a:sym typeface="Tomorrow"/>
              </a:rPr>
              <a:t>suported</a:t>
            </a:r>
            <a:r>
              <a:rPr lang="en-US" sz="2828" dirty="0">
                <a:solidFill>
                  <a:srgbClr val="FFFFFF"/>
                </a:solidFill>
                <a:latin typeface="Tomorrow"/>
                <a:ea typeface="Tomorrow"/>
                <a:cs typeface="Tomorrow"/>
                <a:sym typeface="Tomorrow"/>
              </a:rPr>
              <a:t> the climbing bean stocks, the squash leaves discouraged weeds and provided shade to keep moisture in the soil.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Women tended to the crops and ensured equitable resource sharing to children, then Elders, then women, and finally the men. Society was matrilineal. This means each long house had a Clan Mother, and all possessions belonged to the women.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Women were well respected for their ability to create life, just like Mother Earth. Women played pivotal roles in ceremonies and decisions like whether to go to war. </a:t>
            </a:r>
          </a:p>
          <a:p>
            <a:pPr marL="610639" lvl="1" indent="-305319" algn="l">
              <a:lnSpc>
                <a:spcPts val="3959"/>
              </a:lnSpc>
              <a:buFont typeface="Arial"/>
              <a:buChar char="•"/>
            </a:pPr>
            <a:r>
              <a:rPr lang="en-US" sz="2828" dirty="0">
                <a:solidFill>
                  <a:srgbClr val="FFFFFF"/>
                </a:solidFill>
                <a:latin typeface="Tomorrow"/>
                <a:ea typeface="Tomorrow"/>
                <a:cs typeface="Tomorrow"/>
                <a:sym typeface="Tomorrow"/>
              </a:rPr>
              <a:t> They were very conscious of taking care of Mother Earth and ensuring a good life for future generations.              Continued... </a:t>
            </a:r>
          </a:p>
        </p:txBody>
      </p:sp>
      <p:sp>
        <p:nvSpPr>
          <p:cNvPr id="12" name="TextBox 12"/>
          <p:cNvSpPr txBox="1"/>
          <p:nvPr/>
        </p:nvSpPr>
        <p:spPr>
          <a:xfrm>
            <a:off x="2781566" y="6454694"/>
            <a:ext cx="15104727" cy="480610"/>
          </a:xfrm>
          <a:prstGeom prst="rect">
            <a:avLst/>
          </a:prstGeom>
        </p:spPr>
        <p:txBody>
          <a:bodyPr lIns="0" tIns="0" rIns="0" bIns="0" rtlCol="0" anchor="t">
            <a:spAutoFit/>
          </a:bodyPr>
          <a:lstStyle/>
          <a:p>
            <a:pPr marL="610639" lvl="1" indent="-305319" algn="l">
              <a:lnSpc>
                <a:spcPts val="3959"/>
              </a:lnSpc>
              <a:buFont typeface="Arial"/>
              <a:buChar char="•"/>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48650" y="4483700"/>
            <a:ext cx="20973150" cy="10460358"/>
          </a:xfrm>
          <a:custGeom>
            <a:avLst/>
            <a:gdLst/>
            <a:ahLst/>
            <a:cxnLst/>
            <a:rect l="l" t="t" r="r" b="b"/>
            <a:pathLst>
              <a:path w="20973150" h="10460358">
                <a:moveTo>
                  <a:pt x="0" y="0"/>
                </a:moveTo>
                <a:lnTo>
                  <a:pt x="20973150" y="0"/>
                </a:lnTo>
                <a:lnTo>
                  <a:pt x="20973150" y="10460358"/>
                </a:lnTo>
                <a:lnTo>
                  <a:pt x="0" y="1046035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6302" y="1588637"/>
            <a:ext cx="17932886" cy="8299944"/>
            <a:chOff x="0" y="0"/>
            <a:chExt cx="4723065" cy="2185994"/>
          </a:xfrm>
        </p:grpSpPr>
        <p:sp>
          <p:nvSpPr>
            <p:cNvPr id="5" name="Freeform 5"/>
            <p:cNvSpPr/>
            <p:nvPr/>
          </p:nvSpPr>
          <p:spPr>
            <a:xfrm>
              <a:off x="0" y="0"/>
              <a:ext cx="4723064" cy="2185994"/>
            </a:xfrm>
            <a:custGeom>
              <a:avLst/>
              <a:gdLst/>
              <a:ahLst/>
              <a:cxnLst/>
              <a:rect l="l" t="t" r="r" b="b"/>
              <a:pathLst>
                <a:path w="4723064" h="2185994">
                  <a:moveTo>
                    <a:pt x="22018" y="0"/>
                  </a:moveTo>
                  <a:lnTo>
                    <a:pt x="4701047" y="0"/>
                  </a:lnTo>
                  <a:cubicBezTo>
                    <a:pt x="4706886" y="0"/>
                    <a:pt x="4712486" y="2320"/>
                    <a:pt x="4716616" y="6449"/>
                  </a:cubicBezTo>
                  <a:cubicBezTo>
                    <a:pt x="4720745" y="10578"/>
                    <a:pt x="4723064" y="16178"/>
                    <a:pt x="4723064" y="22018"/>
                  </a:cubicBezTo>
                  <a:lnTo>
                    <a:pt x="4723064" y="2163976"/>
                  </a:lnTo>
                  <a:cubicBezTo>
                    <a:pt x="4723064" y="2169815"/>
                    <a:pt x="4720745" y="2175416"/>
                    <a:pt x="4716616" y="2179545"/>
                  </a:cubicBezTo>
                  <a:cubicBezTo>
                    <a:pt x="4712486" y="2183674"/>
                    <a:pt x="4706886" y="2185994"/>
                    <a:pt x="4701047" y="2185994"/>
                  </a:cubicBezTo>
                  <a:lnTo>
                    <a:pt x="22018" y="2185994"/>
                  </a:lnTo>
                  <a:cubicBezTo>
                    <a:pt x="16178" y="2185994"/>
                    <a:pt x="10578" y="2183674"/>
                    <a:pt x="6449" y="2179545"/>
                  </a:cubicBezTo>
                  <a:cubicBezTo>
                    <a:pt x="2320" y="2175416"/>
                    <a:pt x="0" y="2169815"/>
                    <a:pt x="0" y="2163976"/>
                  </a:cubicBezTo>
                  <a:lnTo>
                    <a:pt x="0" y="22018"/>
                  </a:lnTo>
                  <a:cubicBezTo>
                    <a:pt x="0" y="16178"/>
                    <a:pt x="2320" y="10578"/>
                    <a:pt x="6449" y="6449"/>
                  </a:cubicBezTo>
                  <a:cubicBezTo>
                    <a:pt x="10578" y="2320"/>
                    <a:pt x="16178" y="0"/>
                    <a:pt x="22018" y="0"/>
                  </a:cubicBezTo>
                  <a:close/>
                </a:path>
              </a:pathLst>
            </a:custGeom>
            <a:gradFill rotWithShape="1">
              <a:gsLst>
                <a:gs pos="0">
                  <a:srgbClr val="8C52FF">
                    <a:alpha val="100000"/>
                  </a:srgbClr>
                </a:gs>
                <a:gs pos="100000">
                  <a:srgbClr val="00BF63">
                    <a:alpha val="100000"/>
                  </a:srgbClr>
                </a:gs>
              </a:gsLst>
              <a:lin ang="0"/>
            </a:gradFill>
          </p:spPr>
          <p:txBody>
            <a:bodyPr/>
            <a:lstStyle/>
            <a:p>
              <a:endParaRPr lang="en-US"/>
            </a:p>
          </p:txBody>
        </p:sp>
        <p:sp>
          <p:nvSpPr>
            <p:cNvPr id="6" name="TextBox 6"/>
            <p:cNvSpPr txBox="1"/>
            <p:nvPr/>
          </p:nvSpPr>
          <p:spPr>
            <a:xfrm>
              <a:off x="0" y="-38100"/>
              <a:ext cx="4723065" cy="222409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633784" y="11394"/>
            <a:ext cx="14408283" cy="1377949"/>
          </a:xfrm>
          <a:prstGeom prst="rect">
            <a:avLst/>
          </a:prstGeom>
        </p:spPr>
        <p:txBody>
          <a:bodyPr lIns="0" tIns="0" rIns="0" bIns="0" rtlCol="0" anchor="t">
            <a:spAutoFit/>
          </a:bodyPr>
          <a:lstStyle/>
          <a:p>
            <a:pPr algn="ctr">
              <a:lnSpc>
                <a:spcPts val="11200"/>
              </a:lnSpc>
            </a:pPr>
            <a:r>
              <a:rPr lang="en-US" sz="8000" b="1">
                <a:solidFill>
                  <a:srgbClr val="464F41"/>
                </a:solidFill>
                <a:latin typeface="Anantason Bold"/>
                <a:ea typeface="Anantason Bold"/>
                <a:cs typeface="Anantason Bold"/>
                <a:sym typeface="Anantason Bold"/>
              </a:rPr>
              <a:t>Haudenosaunee</a:t>
            </a:r>
          </a:p>
        </p:txBody>
      </p:sp>
      <p:sp>
        <p:nvSpPr>
          <p:cNvPr id="8" name="Freeform 8"/>
          <p:cNvSpPr/>
          <p:nvPr/>
        </p:nvSpPr>
        <p:spPr>
          <a:xfrm rot="-2700000" flipH="1">
            <a:off x="15571294" y="-4114800"/>
            <a:ext cx="8622376" cy="10287000"/>
          </a:xfrm>
          <a:custGeom>
            <a:avLst/>
            <a:gdLst/>
            <a:ahLst/>
            <a:cxnLst/>
            <a:rect l="l" t="t" r="r" b="b"/>
            <a:pathLst>
              <a:path w="8622376" h="10287000">
                <a:moveTo>
                  <a:pt x="8622376" y="0"/>
                </a:moveTo>
                <a:lnTo>
                  <a:pt x="0" y="0"/>
                </a:lnTo>
                <a:lnTo>
                  <a:pt x="0" y="10287000"/>
                </a:lnTo>
                <a:lnTo>
                  <a:pt x="8622376" y="10287000"/>
                </a:lnTo>
                <a:lnTo>
                  <a:pt x="8622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07586" y="1858757"/>
            <a:ext cx="5204695" cy="8925521"/>
          </a:xfrm>
          <a:custGeom>
            <a:avLst/>
            <a:gdLst/>
            <a:ahLst/>
            <a:cxnLst/>
            <a:rect l="l" t="t" r="r" b="b"/>
            <a:pathLst>
              <a:path w="5204695" h="8925521">
                <a:moveTo>
                  <a:pt x="0" y="0"/>
                </a:moveTo>
                <a:lnTo>
                  <a:pt x="5204694" y="0"/>
                </a:lnTo>
                <a:lnTo>
                  <a:pt x="5204694" y="8925522"/>
                </a:lnTo>
                <a:lnTo>
                  <a:pt x="0" y="892552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2849096" y="1801607"/>
            <a:ext cx="15104727" cy="7910110"/>
          </a:xfrm>
          <a:prstGeom prst="rect">
            <a:avLst/>
          </a:prstGeom>
        </p:spPr>
        <p:txBody>
          <a:bodyPr lIns="0" tIns="0" rIns="0" bIns="0" rtlCol="0" anchor="t">
            <a:spAutoFit/>
          </a:bodyPr>
          <a:lstStyle/>
          <a:p>
            <a:pPr marL="610639" lvl="1" indent="-305319" algn="l">
              <a:lnSpc>
                <a:spcPts val="3959"/>
              </a:lnSpc>
              <a:buFont typeface="Arial"/>
              <a:buChar char="•"/>
            </a:pPr>
            <a:r>
              <a:rPr lang="en-US" sz="2828">
                <a:solidFill>
                  <a:srgbClr val="FFFFFF"/>
                </a:solidFill>
                <a:latin typeface="Tomorrow"/>
                <a:ea typeface="Tomorrow"/>
                <a:cs typeface="Tomorrow"/>
                <a:sym typeface="Tomorrow"/>
              </a:rPr>
              <a:t>Alliances were common among First Nations but one that stands out above the rest is the Iroquois Confederacy.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Long before Europeans arrived, oral history tells us that the five nations of the Mohawk, Oneida [oh-NY-duh], Onondaga [on-on-DOG-uh], Cayuga [kay-OO-guh], and Seneca [SEN-uh-kuh] were at war with one another. A peacemaker arrived in a stone canoe with a message of peace to unite them all as the Iroquois Confederacy.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In 1715, the Tuscarora [TUS-kuh-ror-ruh] joined to form the Six Nations Confederacy.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 Women (the </a:t>
            </a:r>
            <a:r>
              <a:rPr lang="en-US" sz="2828" b="1">
                <a:solidFill>
                  <a:srgbClr val="FFFFFF"/>
                </a:solidFill>
                <a:latin typeface="Tomorrow Bold"/>
                <a:ea typeface="Tomorrow Bold"/>
                <a:cs typeface="Tomorrow Bold"/>
                <a:sym typeface="Tomorrow Bold"/>
              </a:rPr>
              <a:t>Clan Mothers</a:t>
            </a:r>
            <a:r>
              <a:rPr lang="en-US" sz="2828">
                <a:solidFill>
                  <a:srgbClr val="FFFFFF"/>
                </a:solidFill>
                <a:latin typeface="Tomorrow"/>
                <a:ea typeface="Tomorrow"/>
                <a:cs typeface="Tomorrow"/>
                <a:sym typeface="Tomorrow"/>
              </a:rPr>
              <a:t>) chose the male leaders and could take that status away.</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The six nations sent leaders (50 total) to the central council at least once a year to discuss treaties, trade, and disputes. This took place around a fire until </a:t>
            </a:r>
            <a:r>
              <a:rPr lang="en-US" sz="2828" b="1">
                <a:solidFill>
                  <a:srgbClr val="FFFFFF"/>
                </a:solidFill>
                <a:latin typeface="Tomorrow Bold"/>
                <a:ea typeface="Tomorrow Bold"/>
                <a:cs typeface="Tomorrow Bold"/>
                <a:sym typeface="Tomorrow Bold"/>
              </a:rPr>
              <a:t>consensus</a:t>
            </a:r>
            <a:r>
              <a:rPr lang="en-US" sz="2828">
                <a:solidFill>
                  <a:srgbClr val="FFFFFF"/>
                </a:solidFill>
                <a:latin typeface="Tomorrow"/>
                <a:ea typeface="Tomorrow"/>
                <a:cs typeface="Tomorrow"/>
                <a:sym typeface="Tomorrow"/>
              </a:rPr>
              <a:t> was reached.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Samuel de Champlain was a permanent enemy of the Iroquois (Mohawk) near what’s now Lake Champlain after 1609. Using firearms for the first time in Indigenous warfare, he helped defeat the Iroquois war party.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The Iroquois, in turn, eventually allied themselves with the British, especially as fur trade competition and colonial wars grew in the 1600s–1700s.</a:t>
            </a:r>
          </a:p>
        </p:txBody>
      </p:sp>
      <p:sp>
        <p:nvSpPr>
          <p:cNvPr id="11" name="TextBox 11"/>
          <p:cNvSpPr txBox="1"/>
          <p:nvPr/>
        </p:nvSpPr>
        <p:spPr>
          <a:xfrm>
            <a:off x="3318334" y="7252069"/>
            <a:ext cx="15104727" cy="480610"/>
          </a:xfrm>
          <a:prstGeom prst="rect">
            <a:avLst/>
          </a:prstGeom>
        </p:spPr>
        <p:txBody>
          <a:bodyPr lIns="0" tIns="0" rIns="0" bIns="0" rtlCol="0" anchor="t">
            <a:spAutoFit/>
          </a:bodyPr>
          <a:lstStyle/>
          <a:p>
            <a:pPr marL="610639" lvl="1" indent="-305319" algn="l">
              <a:lnSpc>
                <a:spcPts val="3959"/>
              </a:lnSpc>
              <a:buFont typeface="Arial"/>
              <a:buChar char="•"/>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48650" y="4483700"/>
            <a:ext cx="20973150" cy="10460358"/>
          </a:xfrm>
          <a:custGeom>
            <a:avLst/>
            <a:gdLst/>
            <a:ahLst/>
            <a:cxnLst/>
            <a:rect l="l" t="t" r="r" b="b"/>
            <a:pathLst>
              <a:path w="20973150" h="10460358">
                <a:moveTo>
                  <a:pt x="0" y="0"/>
                </a:moveTo>
                <a:lnTo>
                  <a:pt x="20973150" y="0"/>
                </a:lnTo>
                <a:lnTo>
                  <a:pt x="20973150" y="10460358"/>
                </a:lnTo>
                <a:lnTo>
                  <a:pt x="0" y="1046035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6302" y="1636712"/>
            <a:ext cx="17932886" cy="8251869"/>
            <a:chOff x="0" y="0"/>
            <a:chExt cx="4723065" cy="2173332"/>
          </a:xfrm>
        </p:grpSpPr>
        <p:sp>
          <p:nvSpPr>
            <p:cNvPr id="5" name="Freeform 5"/>
            <p:cNvSpPr/>
            <p:nvPr/>
          </p:nvSpPr>
          <p:spPr>
            <a:xfrm>
              <a:off x="0" y="0"/>
              <a:ext cx="4723064" cy="2173332"/>
            </a:xfrm>
            <a:custGeom>
              <a:avLst/>
              <a:gdLst/>
              <a:ahLst/>
              <a:cxnLst/>
              <a:rect l="l" t="t" r="r" b="b"/>
              <a:pathLst>
                <a:path w="4723064" h="2173332">
                  <a:moveTo>
                    <a:pt x="22018" y="0"/>
                  </a:moveTo>
                  <a:lnTo>
                    <a:pt x="4701047" y="0"/>
                  </a:lnTo>
                  <a:cubicBezTo>
                    <a:pt x="4706886" y="0"/>
                    <a:pt x="4712486" y="2320"/>
                    <a:pt x="4716616" y="6449"/>
                  </a:cubicBezTo>
                  <a:cubicBezTo>
                    <a:pt x="4720745" y="10578"/>
                    <a:pt x="4723064" y="16178"/>
                    <a:pt x="4723064" y="22018"/>
                  </a:cubicBezTo>
                  <a:lnTo>
                    <a:pt x="4723064" y="2151314"/>
                  </a:lnTo>
                  <a:cubicBezTo>
                    <a:pt x="4723064" y="2157154"/>
                    <a:pt x="4720745" y="2162754"/>
                    <a:pt x="4716616" y="2166883"/>
                  </a:cubicBezTo>
                  <a:cubicBezTo>
                    <a:pt x="4712486" y="2171012"/>
                    <a:pt x="4706886" y="2173332"/>
                    <a:pt x="4701047" y="2173332"/>
                  </a:cubicBezTo>
                  <a:lnTo>
                    <a:pt x="22018" y="2173332"/>
                  </a:lnTo>
                  <a:cubicBezTo>
                    <a:pt x="16178" y="2173332"/>
                    <a:pt x="10578" y="2171012"/>
                    <a:pt x="6449" y="2166883"/>
                  </a:cubicBezTo>
                  <a:cubicBezTo>
                    <a:pt x="2320" y="2162754"/>
                    <a:pt x="0" y="2157154"/>
                    <a:pt x="0" y="2151314"/>
                  </a:cubicBezTo>
                  <a:lnTo>
                    <a:pt x="0" y="22018"/>
                  </a:lnTo>
                  <a:cubicBezTo>
                    <a:pt x="0" y="16178"/>
                    <a:pt x="2320" y="10578"/>
                    <a:pt x="6449" y="6449"/>
                  </a:cubicBezTo>
                  <a:cubicBezTo>
                    <a:pt x="10578" y="2320"/>
                    <a:pt x="16178" y="0"/>
                    <a:pt x="22018" y="0"/>
                  </a:cubicBez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6" name="TextBox 6"/>
            <p:cNvSpPr txBox="1"/>
            <p:nvPr/>
          </p:nvSpPr>
          <p:spPr>
            <a:xfrm>
              <a:off x="0" y="-38100"/>
              <a:ext cx="4723065" cy="22114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633784" y="258763"/>
            <a:ext cx="14408283" cy="1377949"/>
          </a:xfrm>
          <a:prstGeom prst="rect">
            <a:avLst/>
          </a:prstGeom>
        </p:spPr>
        <p:txBody>
          <a:bodyPr lIns="0" tIns="0" rIns="0" bIns="0" rtlCol="0" anchor="t">
            <a:spAutoFit/>
          </a:bodyPr>
          <a:lstStyle/>
          <a:p>
            <a:pPr algn="ctr">
              <a:lnSpc>
                <a:spcPts val="11200"/>
              </a:lnSpc>
            </a:pPr>
            <a:r>
              <a:rPr lang="en-US" sz="8000" b="1">
                <a:solidFill>
                  <a:srgbClr val="464F41"/>
                </a:solidFill>
                <a:latin typeface="Anantason Bold"/>
                <a:ea typeface="Anantason Bold"/>
                <a:cs typeface="Anantason Bold"/>
                <a:sym typeface="Anantason Bold"/>
              </a:rPr>
              <a:t>Anishinabe</a:t>
            </a:r>
          </a:p>
        </p:txBody>
      </p:sp>
      <p:sp>
        <p:nvSpPr>
          <p:cNvPr id="8" name="Freeform 8"/>
          <p:cNvSpPr/>
          <p:nvPr/>
        </p:nvSpPr>
        <p:spPr>
          <a:xfrm rot="-2700000" flipH="1">
            <a:off x="15571294" y="-4114800"/>
            <a:ext cx="8622376" cy="10287000"/>
          </a:xfrm>
          <a:custGeom>
            <a:avLst/>
            <a:gdLst/>
            <a:ahLst/>
            <a:cxnLst/>
            <a:rect l="l" t="t" r="r" b="b"/>
            <a:pathLst>
              <a:path w="8622376" h="10287000">
                <a:moveTo>
                  <a:pt x="8622376" y="0"/>
                </a:moveTo>
                <a:lnTo>
                  <a:pt x="0" y="0"/>
                </a:lnTo>
                <a:lnTo>
                  <a:pt x="0" y="10287000"/>
                </a:lnTo>
                <a:lnTo>
                  <a:pt x="8622376" y="10287000"/>
                </a:lnTo>
                <a:lnTo>
                  <a:pt x="8622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07586" y="1858757"/>
            <a:ext cx="5204695" cy="8925521"/>
          </a:xfrm>
          <a:custGeom>
            <a:avLst/>
            <a:gdLst/>
            <a:ahLst/>
            <a:cxnLst/>
            <a:rect l="l" t="t" r="r" b="b"/>
            <a:pathLst>
              <a:path w="5204695" h="8925521">
                <a:moveTo>
                  <a:pt x="0" y="0"/>
                </a:moveTo>
                <a:lnTo>
                  <a:pt x="5204694" y="0"/>
                </a:lnTo>
                <a:lnTo>
                  <a:pt x="5204694" y="8925522"/>
                </a:lnTo>
                <a:lnTo>
                  <a:pt x="0" y="892552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2556466" y="1801607"/>
            <a:ext cx="15104727" cy="7414810"/>
          </a:xfrm>
          <a:prstGeom prst="rect">
            <a:avLst/>
          </a:prstGeom>
        </p:spPr>
        <p:txBody>
          <a:bodyPr lIns="0" tIns="0" rIns="0" bIns="0" rtlCol="0" anchor="t">
            <a:spAutoFit/>
          </a:bodyPr>
          <a:lstStyle/>
          <a:p>
            <a:pPr marL="610639" lvl="1" indent="-305319" algn="l">
              <a:lnSpc>
                <a:spcPts val="3959"/>
              </a:lnSpc>
              <a:buFont typeface="Arial"/>
              <a:buChar char="•"/>
            </a:pPr>
            <a:r>
              <a:rPr lang="en-US" sz="2828">
                <a:solidFill>
                  <a:srgbClr val="FFFFFF"/>
                </a:solidFill>
                <a:latin typeface="Tomorrow"/>
                <a:ea typeface="Tomorrow"/>
                <a:cs typeface="Tomorrow"/>
                <a:sym typeface="Tomorrow"/>
              </a:rPr>
              <a:t>Lived in </a:t>
            </a:r>
            <a:r>
              <a:rPr lang="en-US" sz="2828" b="1">
                <a:solidFill>
                  <a:srgbClr val="FFFFFF"/>
                </a:solidFill>
                <a:latin typeface="Tomorrow Bold"/>
                <a:ea typeface="Tomorrow Bold"/>
                <a:cs typeface="Tomorrow Bold"/>
                <a:sym typeface="Tomorrow Bold"/>
              </a:rPr>
              <a:t>birchbark lodges</a:t>
            </a:r>
            <a:r>
              <a:rPr lang="en-US" sz="2828">
                <a:solidFill>
                  <a:srgbClr val="FFFFFF"/>
                </a:solidFill>
                <a:latin typeface="Tomorrow"/>
                <a:ea typeface="Tomorrow"/>
                <a:cs typeface="Tomorrow"/>
                <a:sym typeface="Tomorrow"/>
              </a:rPr>
              <a:t>, in the wooded country of northern and central Ontario and southern Manitoba.  They eventually moved westward on the Plains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Europeans called them “Ojibway” or “Saulteaux”. Anishinabe means “</a:t>
            </a:r>
            <a:r>
              <a:rPr lang="en-US" sz="2828" b="1">
                <a:solidFill>
                  <a:srgbClr val="FFFFFF"/>
                </a:solidFill>
                <a:latin typeface="Tomorrow Bold"/>
                <a:ea typeface="Tomorrow Bold"/>
                <a:cs typeface="Tomorrow Bold"/>
                <a:sym typeface="Tomorrow Bold"/>
              </a:rPr>
              <a:t>the people</a:t>
            </a:r>
            <a:r>
              <a:rPr lang="en-US" sz="2828">
                <a:solidFill>
                  <a:srgbClr val="FFFFFF"/>
                </a:solidFill>
                <a:latin typeface="Tomorrow"/>
                <a:ea typeface="Tomorrow"/>
                <a:cs typeface="Tomorrow"/>
                <a:sym typeface="Tomorrow"/>
              </a:rPr>
              <a:t>”.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They were hunter-gatherers but had a unique food source: </a:t>
            </a:r>
            <a:r>
              <a:rPr lang="en-US" sz="2828" b="1">
                <a:solidFill>
                  <a:srgbClr val="FFFFFF"/>
                </a:solidFill>
                <a:latin typeface="Tomorrow Bold"/>
                <a:ea typeface="Tomorrow Bold"/>
                <a:cs typeface="Tomorrow Bold"/>
                <a:sym typeface="Tomorrow Bold"/>
              </a:rPr>
              <a:t>wild rice</a:t>
            </a:r>
            <a:r>
              <a:rPr lang="en-US" sz="2828">
                <a:solidFill>
                  <a:srgbClr val="FFFFFF"/>
                </a:solidFill>
                <a:latin typeface="Tomorrow"/>
                <a:ea typeface="Tomorrow"/>
                <a:cs typeface="Tomorrow"/>
                <a:sym typeface="Tomorrow"/>
              </a:rPr>
              <a:t>.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Men and women were seen as equal, with specific jobs for the good of the community. Women worked at maintaining the lodge and children but also </a:t>
            </a:r>
            <a:r>
              <a:rPr lang="en-US" sz="2828" b="1">
                <a:solidFill>
                  <a:srgbClr val="FFFFFF"/>
                </a:solidFill>
                <a:latin typeface="Tomorrow Bold"/>
                <a:ea typeface="Tomorrow Bold"/>
                <a:cs typeface="Tomorrow Bold"/>
                <a:sym typeface="Tomorrow Bold"/>
              </a:rPr>
              <a:t>hunted small animals</a:t>
            </a:r>
            <a:r>
              <a:rPr lang="en-US" sz="2828">
                <a:solidFill>
                  <a:srgbClr val="FFFFFF"/>
                </a:solidFill>
                <a:latin typeface="Tomorrow"/>
                <a:ea typeface="Tomorrow"/>
                <a:cs typeface="Tomorrow"/>
                <a:sym typeface="Tomorrow"/>
              </a:rPr>
              <a:t> when they weren’t harvesting fruits, berries, nuts, and roots. They dried these to store food for the winter so their community could survive. Only the women were allowed to partake in the harvest.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Each family would lay claim to a portion of the harvest and mark maple trees for sap.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The harvest was communal, meaning that it was a community effort. Like the Haudenosaunee, they held strong to traditional ways of harvesting so that the rice stocks would bear harvest again for </a:t>
            </a:r>
            <a:r>
              <a:rPr lang="en-US" sz="2828" b="1">
                <a:solidFill>
                  <a:srgbClr val="FFFFFF"/>
                </a:solidFill>
                <a:latin typeface="Tomorrow Bold"/>
                <a:ea typeface="Tomorrow Bold"/>
                <a:cs typeface="Tomorrow Bold"/>
                <a:sym typeface="Tomorrow Bold"/>
              </a:rPr>
              <a:t>future generations. </a:t>
            </a:r>
          </a:p>
          <a:p>
            <a:pPr marL="610639" lvl="1" indent="-305319" algn="l">
              <a:lnSpc>
                <a:spcPts val="3959"/>
              </a:lnSpc>
              <a:buFont typeface="Arial"/>
              <a:buChar char="•"/>
            </a:pPr>
            <a:r>
              <a:rPr lang="en-US" sz="2828">
                <a:solidFill>
                  <a:srgbClr val="FFFFFF"/>
                </a:solidFill>
                <a:latin typeface="Tomorrow"/>
                <a:ea typeface="Tomorrow"/>
                <a:cs typeface="Tomorrow"/>
                <a:sym typeface="Tomorrow"/>
              </a:rPr>
              <a:t>They organized themselves into clans with duties that applied to the entire nation. Clan leaders were chosen on </a:t>
            </a:r>
            <a:r>
              <a:rPr lang="en-US" sz="2828" b="1">
                <a:solidFill>
                  <a:srgbClr val="FFFFFF"/>
                </a:solidFill>
                <a:latin typeface="Tomorrow Bold"/>
                <a:ea typeface="Tomorrow Bold"/>
                <a:cs typeface="Tomorrow Bold"/>
                <a:sym typeface="Tomorrow Bold"/>
              </a:rPr>
              <a:t>merit</a:t>
            </a:r>
            <a:r>
              <a:rPr lang="en-US" sz="2828">
                <a:solidFill>
                  <a:srgbClr val="FFFFFF"/>
                </a:solidFill>
                <a:latin typeface="Tomorrow"/>
                <a:ea typeface="Tomorrow"/>
                <a:cs typeface="Tomorrow"/>
                <a:sym typeface="Tomorrow"/>
              </a:rPr>
              <a:t> like the Mi’kmaq.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886</Words>
  <Application>Microsoft Macintosh PowerPoint</Application>
  <PresentationFormat>Custom</PresentationFormat>
  <Paragraphs>44</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Tomorrow</vt:lpstr>
      <vt:lpstr>Tomorrow Bold</vt:lpstr>
      <vt:lpstr>Anantason</vt:lpstr>
      <vt:lpstr>Anantason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dc:title>
  <cp:lastModifiedBy>Thomas Hureau</cp:lastModifiedBy>
  <cp:revision>2</cp:revision>
  <dcterms:created xsi:type="dcterms:W3CDTF">2006-08-16T00:00:00Z</dcterms:created>
  <dcterms:modified xsi:type="dcterms:W3CDTF">2025-11-12T21:06:59Z</dcterms:modified>
  <dc:identifier>DAG4V0uZcIU</dc:identifier>
</cp:coreProperties>
</file>